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ink/ink1.xml" ContentType="application/inkml+xml"/>
  <Override PartName="/ppt/ink/ink2.xml" ContentType="application/inkml+xml"/>
  <Override PartName="/ppt/notesSlides/notesSlide13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3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73"/>
  </p:notesMasterIdLst>
  <p:sldIdLst>
    <p:sldId id="256" r:id="rId2"/>
    <p:sldId id="458" r:id="rId3"/>
    <p:sldId id="257" r:id="rId4"/>
    <p:sldId id="510" r:id="rId5"/>
    <p:sldId id="513" r:id="rId6"/>
    <p:sldId id="511" r:id="rId7"/>
    <p:sldId id="512" r:id="rId8"/>
    <p:sldId id="514" r:id="rId9"/>
    <p:sldId id="341" r:id="rId10"/>
    <p:sldId id="368" r:id="rId11"/>
    <p:sldId id="369" r:id="rId12"/>
    <p:sldId id="370" r:id="rId13"/>
    <p:sldId id="371" r:id="rId14"/>
    <p:sldId id="372" r:id="rId15"/>
    <p:sldId id="373" r:id="rId16"/>
    <p:sldId id="340" r:id="rId17"/>
    <p:sldId id="345" r:id="rId18"/>
    <p:sldId id="342" r:id="rId19"/>
    <p:sldId id="344" r:id="rId20"/>
    <p:sldId id="343" r:id="rId21"/>
    <p:sldId id="349" r:id="rId22"/>
    <p:sldId id="346" r:id="rId23"/>
    <p:sldId id="347" r:id="rId24"/>
    <p:sldId id="348" r:id="rId25"/>
    <p:sldId id="376" r:id="rId26"/>
    <p:sldId id="351" r:id="rId27"/>
    <p:sldId id="352" r:id="rId28"/>
    <p:sldId id="361" r:id="rId29"/>
    <p:sldId id="362" r:id="rId30"/>
    <p:sldId id="355" r:id="rId31"/>
    <p:sldId id="363" r:id="rId32"/>
    <p:sldId id="350" r:id="rId33"/>
    <p:sldId id="354" r:id="rId34"/>
    <p:sldId id="356" r:id="rId35"/>
    <p:sldId id="374" r:id="rId36"/>
    <p:sldId id="375" r:id="rId37"/>
    <p:sldId id="444" r:id="rId38"/>
    <p:sldId id="515" r:id="rId39"/>
    <p:sldId id="516" r:id="rId40"/>
    <p:sldId id="366" r:id="rId41"/>
    <p:sldId id="367" r:id="rId42"/>
    <p:sldId id="517" r:id="rId43"/>
    <p:sldId id="518" r:id="rId44"/>
    <p:sldId id="519" r:id="rId45"/>
    <p:sldId id="520" r:id="rId46"/>
    <p:sldId id="521" r:id="rId47"/>
    <p:sldId id="522" r:id="rId48"/>
    <p:sldId id="523" r:id="rId49"/>
    <p:sldId id="524" r:id="rId50"/>
    <p:sldId id="353" r:id="rId51"/>
    <p:sldId id="379" r:id="rId52"/>
    <p:sldId id="380" r:id="rId53"/>
    <p:sldId id="381" r:id="rId54"/>
    <p:sldId id="408" r:id="rId55"/>
    <p:sldId id="407" r:id="rId56"/>
    <p:sldId id="383" r:id="rId57"/>
    <p:sldId id="447" r:id="rId58"/>
    <p:sldId id="384" r:id="rId59"/>
    <p:sldId id="391" r:id="rId60"/>
    <p:sldId id="390" r:id="rId61"/>
    <p:sldId id="385" r:id="rId62"/>
    <p:sldId id="392" r:id="rId63"/>
    <p:sldId id="409" r:id="rId64"/>
    <p:sldId id="446" r:id="rId65"/>
    <p:sldId id="405" r:id="rId66"/>
    <p:sldId id="406" r:id="rId67"/>
    <p:sldId id="437" r:id="rId68"/>
    <p:sldId id="432" r:id="rId69"/>
    <p:sldId id="433" r:id="rId70"/>
    <p:sldId id="439" r:id="rId71"/>
    <p:sldId id="440" r:id="rId72"/>
    <p:sldId id="441" r:id="rId73"/>
    <p:sldId id="416" r:id="rId74"/>
    <p:sldId id="445" r:id="rId75"/>
    <p:sldId id="417" r:id="rId76"/>
    <p:sldId id="435" r:id="rId77"/>
    <p:sldId id="436" r:id="rId78"/>
    <p:sldId id="410" r:id="rId79"/>
    <p:sldId id="393" r:id="rId80"/>
    <p:sldId id="398" r:id="rId81"/>
    <p:sldId id="399" r:id="rId82"/>
    <p:sldId id="400" r:id="rId83"/>
    <p:sldId id="401" r:id="rId84"/>
    <p:sldId id="402" r:id="rId85"/>
    <p:sldId id="395" r:id="rId86"/>
    <p:sldId id="412" r:id="rId87"/>
    <p:sldId id="414" r:id="rId88"/>
    <p:sldId id="448" r:id="rId89"/>
    <p:sldId id="429" r:id="rId90"/>
    <p:sldId id="415" r:id="rId91"/>
    <p:sldId id="418" r:id="rId92"/>
    <p:sldId id="403" r:id="rId93"/>
    <p:sldId id="420" r:id="rId94"/>
    <p:sldId id="442" r:id="rId95"/>
    <p:sldId id="419" r:id="rId96"/>
    <p:sldId id="421" r:id="rId97"/>
    <p:sldId id="422" r:id="rId98"/>
    <p:sldId id="423" r:id="rId99"/>
    <p:sldId id="424" r:id="rId100"/>
    <p:sldId id="425" r:id="rId101"/>
    <p:sldId id="426" r:id="rId102"/>
    <p:sldId id="427" r:id="rId103"/>
    <p:sldId id="428" r:id="rId104"/>
    <p:sldId id="413" r:id="rId105"/>
    <p:sldId id="397" r:id="rId106"/>
    <p:sldId id="525" r:id="rId107"/>
    <p:sldId id="526" r:id="rId108"/>
    <p:sldId id="479" r:id="rId109"/>
    <p:sldId id="527" r:id="rId110"/>
    <p:sldId id="528" r:id="rId111"/>
    <p:sldId id="529" r:id="rId112"/>
    <p:sldId id="530" r:id="rId113"/>
    <p:sldId id="531" r:id="rId114"/>
    <p:sldId id="532" r:id="rId115"/>
    <p:sldId id="533" r:id="rId116"/>
    <p:sldId id="534" r:id="rId117"/>
    <p:sldId id="430" r:id="rId118"/>
    <p:sldId id="535" r:id="rId119"/>
    <p:sldId id="536" r:id="rId120"/>
    <p:sldId id="537" r:id="rId121"/>
    <p:sldId id="431" r:id="rId122"/>
    <p:sldId id="538" r:id="rId123"/>
    <p:sldId id="539" r:id="rId124"/>
    <p:sldId id="434" r:id="rId125"/>
    <p:sldId id="540" r:id="rId126"/>
    <p:sldId id="541" r:id="rId127"/>
    <p:sldId id="542" r:id="rId128"/>
    <p:sldId id="543" r:id="rId129"/>
    <p:sldId id="474" r:id="rId130"/>
    <p:sldId id="475" r:id="rId131"/>
    <p:sldId id="544" r:id="rId132"/>
    <p:sldId id="480" r:id="rId133"/>
    <p:sldId id="545" r:id="rId134"/>
    <p:sldId id="546" r:id="rId135"/>
    <p:sldId id="547" r:id="rId136"/>
    <p:sldId id="485" r:id="rId137"/>
    <p:sldId id="548" r:id="rId138"/>
    <p:sldId id="549" r:id="rId139"/>
    <p:sldId id="550" r:id="rId140"/>
    <p:sldId id="449" r:id="rId141"/>
    <p:sldId id="450" r:id="rId142"/>
    <p:sldId id="452" r:id="rId143"/>
    <p:sldId id="451" r:id="rId144"/>
    <p:sldId id="396" r:id="rId145"/>
    <p:sldId id="382" r:id="rId146"/>
    <p:sldId id="454" r:id="rId147"/>
    <p:sldId id="453" r:id="rId148"/>
    <p:sldId id="455" r:id="rId149"/>
    <p:sldId id="456" r:id="rId150"/>
    <p:sldId id="457" r:id="rId151"/>
    <p:sldId id="551" r:id="rId152"/>
    <p:sldId id="459" r:id="rId153"/>
    <p:sldId id="460" r:id="rId154"/>
    <p:sldId id="463" r:id="rId155"/>
    <p:sldId id="481" r:id="rId156"/>
    <p:sldId id="482" r:id="rId157"/>
    <p:sldId id="483" r:id="rId158"/>
    <p:sldId id="461" r:id="rId159"/>
    <p:sldId id="462" r:id="rId160"/>
    <p:sldId id="438" r:id="rId161"/>
    <p:sldId id="464" r:id="rId162"/>
    <p:sldId id="465" r:id="rId163"/>
    <p:sldId id="471" r:id="rId164"/>
    <p:sldId id="466" r:id="rId165"/>
    <p:sldId id="468" r:id="rId166"/>
    <p:sldId id="478" r:id="rId167"/>
    <p:sldId id="476" r:id="rId168"/>
    <p:sldId id="477" r:id="rId169"/>
    <p:sldId id="467" r:id="rId170"/>
    <p:sldId id="469" r:id="rId171"/>
    <p:sldId id="470" r:id="rId17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2/12/2024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115</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116</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118</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119</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122</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123</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124</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126</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127</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128</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129</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130</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131</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132</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133</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134</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135</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136</a:t>
            </a:fld>
            <a:endParaRPr lang="en-US"/>
          </a:p>
        </p:txBody>
      </p:sp>
    </p:spTree>
    <p:extLst>
      <p:ext uri="{BB962C8B-B14F-4D97-AF65-F5344CB8AC3E}">
        <p14:creationId xmlns:p14="http://schemas.microsoft.com/office/powerpoint/2010/main" val="30906988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138</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139</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140</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141</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142</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143</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144</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147</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148</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149</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152</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153</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154</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155</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156</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157</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160</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161</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162</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164</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166</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167</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168</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169</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170</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171</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Draw your own figure </a:t>
            </a:r>
            <a:r>
              <a:rPr lang="en-US" b="1" dirty="0" err="1"/>
              <a:t>herefor</a:t>
            </a:r>
            <a:r>
              <a:rPr lang="en-US" b="1" dirty="0"/>
              <a:t> next time, doesn’t match the notation and doesn’t look good.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through these in more detail later. First two are enough to pin down the coefficients and say something about bias/consistency.</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80350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this slide around somewhere?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00090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25505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do a MC simulation like we did last time to show this is true under certain assumptions. Try coding it up if you are curious!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098161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57288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08814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assumptions testable?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285936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06874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we’ll talk about what occurs if homoskedasticity is violated. This is illustrative of the simple case, but not prohibitive.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499016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thing to hit here: economic versus statistical significance – a p-value is all well and good, but what is the takeaway? What’s the story? </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41296370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example papers of these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4166900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35827847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274186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2/12/2024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2/12/2024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1.png"/><Relationship Id="rId5" Type="http://schemas.openxmlformats.org/officeDocument/2006/relationships/image" Target="../media/image610.png"/><Relationship Id="rId4" Type="http://schemas.openxmlformats.org/officeDocument/2006/relationships/notesSlide" Target="../notesSlides/notesSlide97.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xml"/><Relationship Id="rId4" Type="http://schemas.openxmlformats.org/officeDocument/2006/relationships/image" Target="../media/image69.png"/></Relationships>
</file>

<file path=ppt/slides/_rels/slide15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7.xml"/><Relationship Id="rId3" Type="http://schemas.openxmlformats.org/officeDocument/2006/relationships/image" Target="../media/image1.png"/><Relationship Id="rId7" Type="http://schemas.openxmlformats.org/officeDocument/2006/relationships/customXml" Target="../ink/ink4.xml"/><Relationship Id="rId12" Type="http://schemas.openxmlformats.org/officeDocument/2006/relationships/image" Target="../media/image4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0.png"/><Relationship Id="rId4" Type="http://schemas.openxmlformats.org/officeDocument/2006/relationships/image" Target="../media/image69.png"/><Relationship Id="rId9" Type="http://schemas.openxmlformats.org/officeDocument/2006/relationships/customXml" Target="../ink/ink5.xml"/><Relationship Id="rId14" Type="http://schemas.openxmlformats.org/officeDocument/2006/relationships/image" Target="../media/image490.png"/></Relationships>
</file>

<file path=ppt/slides/_rels/slide15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12.xml"/><Relationship Id="rId18" Type="http://schemas.openxmlformats.org/officeDocument/2006/relationships/image" Target="../media/image513.png"/><Relationship Id="rId26" Type="http://schemas.openxmlformats.org/officeDocument/2006/relationships/image" Target="../media/image550.png"/><Relationship Id="rId3" Type="http://schemas.openxmlformats.org/officeDocument/2006/relationships/image" Target="../media/image1.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0.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136.xml"/><Relationship Id="rId16" Type="http://schemas.openxmlformats.org/officeDocument/2006/relationships/image" Target="../media/image501.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1.xml"/><Relationship Id="rId24" Type="http://schemas.openxmlformats.org/officeDocument/2006/relationships/image" Target="../media/image540.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0.png"/><Relationship Id="rId19" Type="http://schemas.openxmlformats.org/officeDocument/2006/relationships/customXml" Target="../ink/ink15.xml"/><Relationship Id="rId4" Type="http://schemas.openxmlformats.org/officeDocument/2006/relationships/image" Target="../media/image69.png"/><Relationship Id="rId9" Type="http://schemas.openxmlformats.org/officeDocument/2006/relationships/customXml" Target="../ink/ink10.xml"/><Relationship Id="rId14" Type="http://schemas.openxmlformats.org/officeDocument/2006/relationships/image" Target="../media/image490.png"/><Relationship Id="rId22" Type="http://schemas.openxmlformats.org/officeDocument/2006/relationships/image" Target="../media/image531.png"/></Relationships>
</file>

<file path=ppt/slides/_rels/slide15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16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Lectures 7-8: Linear Regression</a:t>
            </a:r>
          </a:p>
          <a:p>
            <a:r>
              <a:rPr lang="en-US" sz="2400" dirty="0"/>
              <a:t>February 28 and March 13,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a:t>
            </a:r>
            <a:r>
              <a:rPr lang="en-US" sz="2400" i="1" dirty="0">
                <a:cs typeface="Times New Roman" panose="02020603050405020304" pitchFamily="18" charset="0"/>
              </a:rPr>
              <a:t>which are linear in parameters</a:t>
            </a:r>
            <a:endParaRPr lang="en-US" sz="2400" dirty="0">
              <a:cs typeface="Times New Roman" panose="02020603050405020304" pitchFamily="18" charset="0"/>
            </a:endParaRP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3877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Tree>
    <p:extLst>
      <p:ext uri="{BB962C8B-B14F-4D97-AF65-F5344CB8AC3E}">
        <p14:creationId xmlns:p14="http://schemas.microsoft.com/office/powerpoint/2010/main" val="3226316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985309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0703537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a:t>
                </a: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08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0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0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0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0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200" b="1" dirty="0">
                    <a:cs typeface="Times New Roman" panose="02020603050405020304" pitchFamily="18" charset="0"/>
                  </a:rPr>
                  <a:t>Assumptions: </a:t>
                </a:r>
              </a:p>
              <a:p>
                <a:pPr marL="457200" indent="-457200">
                  <a:buFont typeface="+mj-lt"/>
                  <a:buAutoNum type="arabicPeriod"/>
                </a:pPr>
                <a:r>
                  <a:rPr lang="en-US" sz="2200" b="0" dirty="0">
                    <a:cs typeface="Times New Roman" panose="02020603050405020304" pitchFamily="18" charset="0"/>
                  </a:rPr>
                  <a:t>Mean zero error: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=0</m:t>
                    </m:r>
                  </m:oMath>
                </a14:m>
                <a:r>
                  <a:rPr lang="en-US" sz="2200" dirty="0">
                    <a:cs typeface="Times New Roman" panose="02020603050405020304" pitchFamily="18" charset="0"/>
                  </a:rPr>
                  <a:t>. This is </a:t>
                </a:r>
                <a:r>
                  <a:rPr lang="en-US" sz="2200" i="1" dirty="0">
                    <a:cs typeface="Times New Roman" panose="02020603050405020304" pitchFamily="18" charset="0"/>
                  </a:rPr>
                  <a:t>without loss of generality, given intercept. </a:t>
                </a:r>
              </a:p>
              <a:p>
                <a:pPr marL="457200" indent="-457200">
                  <a:buFont typeface="+mj-lt"/>
                  <a:buAutoNum type="arabicPeriod"/>
                </a:pPr>
                <a:r>
                  <a:rPr lang="en-US" sz="2200" dirty="0">
                    <a:cs typeface="Times New Roman" panose="02020603050405020304" pitchFamily="18" charset="0"/>
                  </a:rPr>
                  <a:t>Mean independence: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200" b="0" i="1" smtClean="0">
                            <a:latin typeface="Cambria Math" panose="02040503050406030204" pitchFamily="18" charset="0"/>
                            <a:cs typeface="Times New Roman" panose="02020603050405020304" pitchFamily="18" charset="0"/>
                          </a:rPr>
                          <m:t>𝑥</m:t>
                        </m:r>
                      </m:e>
                    </m:d>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200" b="0" i="1" smtClean="0">
                        <a:latin typeface="Cambria Math" panose="02040503050406030204" pitchFamily="18" charset="0"/>
                        <a:cs typeface="Times New Roman" panose="02020603050405020304" pitchFamily="18" charset="0"/>
                      </a:rPr>
                      <m:t>= 0</m:t>
                    </m:r>
                  </m:oMath>
                </a14:m>
                <a:r>
                  <a:rPr lang="en-US" sz="2200" dirty="0">
                    <a:cs typeface="Times New Roman" panose="02020603050405020304" pitchFamily="18" charset="0"/>
                  </a:rPr>
                  <a:t> for all values of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a:t>
                </a:r>
              </a:p>
              <a:p>
                <a:pPr lvl="1"/>
                <a:r>
                  <a:rPr lang="en-US" sz="2000" dirty="0">
                    <a:cs typeface="Times New Roman" panose="02020603050405020304" pitchFamily="18" charset="0"/>
                  </a:rPr>
                  <a:t>This is often a </a:t>
                </a:r>
                <a:r>
                  <a:rPr lang="en-US" sz="2000" b="1" dirty="0">
                    <a:cs typeface="Times New Roman" panose="02020603050405020304" pitchFamily="18" charset="0"/>
                  </a:rPr>
                  <a:t>critical assumption. </a:t>
                </a:r>
              </a:p>
              <a:p>
                <a:pPr lvl="1"/>
                <a:r>
                  <a:rPr lang="en-US" sz="2000" dirty="0">
                    <a:cs typeface="Times New Roman" panose="02020603050405020304" pitchFamily="18" charset="0"/>
                  </a:rPr>
                  <a:t>What does this mean in terms of our DAG framework? </a:t>
                </a:r>
              </a:p>
              <a:p>
                <a:pPr lvl="1"/>
                <a:r>
                  <a:rPr lang="en-US" sz="2000" dirty="0">
                    <a:cs typeface="Times New Roman" panose="02020603050405020304" pitchFamily="18" charset="0"/>
                  </a:rPr>
                  <a:t>Consequence: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𝔼</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𝑦</m:t>
                        </m:r>
                      </m:e>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𝛽</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a:t>
                </a:r>
                <a:r>
                  <a:rPr lang="en-US" sz="2000" b="1" dirty="0">
                    <a:cs typeface="Times New Roman" panose="02020603050405020304" pitchFamily="18" charset="0"/>
                  </a:rPr>
                  <a:t>causal framework!</a:t>
                </a:r>
                <a:r>
                  <a:rPr lang="en-US" sz="2000" dirty="0">
                    <a:cs typeface="Times New Roman" panose="02020603050405020304" pitchFamily="18" charset="0"/>
                  </a:rPr>
                  <a:t> </a:t>
                </a:r>
              </a:p>
              <a:p>
                <a:pPr marL="457200" indent="-457200">
                  <a:buFont typeface="+mj-lt"/>
                  <a:buAutoNum type="arabicPeriod"/>
                </a:pPr>
                <a:endParaRPr lang="en-US" sz="2200" dirty="0">
                  <a:cs typeface="Times New Roman" panose="02020603050405020304" pitchFamily="18" charset="0"/>
                </a:endParaRPr>
              </a:p>
              <a:p>
                <a:endParaRPr lang="en-US" sz="20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843" r="-11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819370-FD8A-4F38-9778-62321EED8BF2}"/>
              </a:ext>
            </a:extLst>
          </p:cNvPr>
          <p:cNvPicPr>
            <a:picLocks noChangeAspect="1"/>
          </p:cNvPicPr>
          <p:nvPr/>
        </p:nvPicPr>
        <p:blipFill rotWithShape="1">
          <a:blip r:embed="rId4"/>
          <a:srcRect t="996"/>
          <a:stretch/>
        </p:blipFill>
        <p:spPr>
          <a:xfrm>
            <a:off x="556233" y="962232"/>
            <a:ext cx="10068757" cy="5597780"/>
          </a:xfrm>
          <a:prstGeom prst="rect">
            <a:avLst/>
          </a:prstGeom>
        </p:spPr>
      </p:pic>
      <p:sp>
        <p:nvSpPr>
          <p:cNvPr id="5" name="TextBox 4">
            <a:extLst>
              <a:ext uri="{FF2B5EF4-FFF2-40B4-BE49-F238E27FC236}">
                <a16:creationId xmlns:a16="http://schemas.microsoft.com/office/drawing/2014/main" id="{0867D202-42E6-5A5E-CD93-533FE68D8F7E}"/>
              </a:ext>
            </a:extLst>
          </p:cNvPr>
          <p:cNvSpPr txBox="1"/>
          <p:nvPr/>
        </p:nvSpPr>
        <p:spPr>
          <a:xfrm>
            <a:off x="4648200" y="6096000"/>
            <a:ext cx="1447800" cy="646331"/>
          </a:xfrm>
          <a:prstGeom prst="rect">
            <a:avLst/>
          </a:prstGeom>
          <a:solidFill>
            <a:schemeClr val="bg1"/>
          </a:solidFill>
        </p:spPr>
        <p:txBody>
          <a:bodyPr wrap="square" rtlCol="0">
            <a:spAutoFit/>
          </a:bodyPr>
          <a:lstStyle/>
          <a:p>
            <a:r>
              <a:rPr lang="en-US" dirty="0"/>
              <a:t>Cookies Eaten</a:t>
            </a:r>
          </a:p>
        </p:txBody>
      </p:sp>
      <p:sp>
        <p:nvSpPr>
          <p:cNvPr id="6" name="TextBox 5">
            <a:extLst>
              <a:ext uri="{FF2B5EF4-FFF2-40B4-BE49-F238E27FC236}">
                <a16:creationId xmlns:a16="http://schemas.microsoft.com/office/drawing/2014/main" id="{718D52E2-9AB7-F918-C621-EE366F732CE0}"/>
              </a:ext>
            </a:extLst>
          </p:cNvPr>
          <p:cNvSpPr txBox="1"/>
          <p:nvPr/>
        </p:nvSpPr>
        <p:spPr>
          <a:xfrm rot="16200000">
            <a:off x="-498219" y="3130034"/>
            <a:ext cx="3124203"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What does this mean in terms of our DAG framework?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pic>
        <p:nvPicPr>
          <p:cNvPr id="7" name="Picture 6" descr="RStudio - RStudio">
            <a:extLst>
              <a:ext uri="{FF2B5EF4-FFF2-40B4-BE49-F238E27FC236}">
                <a16:creationId xmlns:a16="http://schemas.microsoft.com/office/drawing/2014/main" id="{726C042A-BCC9-1BDA-3AE3-0D5E4D34E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What does this mean in terms of our DAG framework? </a:t>
                </a:r>
              </a:p>
              <a:p>
                <a:pPr lvl="1"/>
                <a:r>
                  <a:rPr lang="en-US" sz="2400" dirty="0">
                    <a:cs typeface="Times New Roman" panose="02020603050405020304" pitchFamily="18" charset="0"/>
                  </a:rPr>
                  <a:t>Consequence: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causal framework!</a:t>
                </a:r>
                <a:r>
                  <a:rPr lang="en-US" sz="2400" dirty="0">
                    <a:cs typeface="Times New Roman" panose="02020603050405020304" pitchFamily="18" charset="0"/>
                  </a:rPr>
                  <a:t> </a:t>
                </a: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990600"/>
                <a:ext cx="10210801" cy="5486399"/>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marL="0" indent="0">
                  <a:buNone/>
                </a:pPr>
                <a:r>
                  <a:rPr lang="en-US" sz="2400" b="1" dirty="0">
                    <a:cs typeface="Times New Roman" panose="02020603050405020304" pitchFamily="18" charset="0"/>
                  </a:rPr>
                  <a:t>Additional useful assumptions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Correct specification (similar to DAGs)</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Homoskedasticity: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oMath>
                </a14:m>
                <a:r>
                  <a:rPr lang="en-US" sz="2400" dirty="0">
                    <a:cs typeface="Times New Roman" panose="02020603050405020304" pitchFamily="18" charset="0"/>
                  </a:rPr>
                  <a:t>, a constant</a:t>
                </a:r>
              </a:p>
              <a:p>
                <a:pPr marL="457200" indent="-457200">
                  <a:spcBef>
                    <a:spcPts val="1200"/>
                  </a:spcBef>
                  <a:spcAft>
                    <a:spcPts val="0"/>
                  </a:spcAft>
                  <a:buFont typeface="+mj-lt"/>
                  <a:buAutoNum type="arabicPeriod" startAt="3"/>
                </a:pPr>
                <a:r>
                  <a:rPr lang="en-US" sz="2400" dirty="0">
                    <a:cs typeface="Times New Roman" panose="02020603050405020304" pitchFamily="18" charset="0"/>
                  </a:rPr>
                  <a:t>No serial correlation: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457200" indent="-457200">
                  <a:spcBef>
                    <a:spcPts val="1200"/>
                  </a:spcBef>
                  <a:spcAft>
                    <a:spcPts val="0"/>
                  </a:spcAft>
                  <a:buFont typeface="+mj-lt"/>
                  <a:buAutoNum type="arabicPeriod" startAt="3"/>
                </a:pPr>
                <a:r>
                  <a:rPr lang="en-US" sz="2400" dirty="0">
                    <a:cs typeface="Times New Roman" panose="02020603050405020304" pitchFamily="18" charset="0"/>
                  </a:rPr>
                  <a:t>Distributional assumptions (Even less common/necessary):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(0,</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𝜎</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990600"/>
                <a:ext cx="10210801" cy="5486399"/>
              </a:xfrm>
              <a:blipFill>
                <a:blip r:embed="rId3"/>
                <a:stretch>
                  <a:fillRect l="-955" r="-776"/>
                </a:stretch>
              </a:blipFill>
            </p:spPr>
            <p:txBody>
              <a:bodyPr/>
              <a:lstStyle/>
              <a:p>
                <a:r>
                  <a:rPr lang="en-US">
                    <a:noFill/>
                  </a:rPr>
                  <a:t> </a:t>
                </a:r>
              </a:p>
            </p:txBody>
          </p:sp>
        </mc:Fallback>
      </mc:AlternateContent>
    </p:spTree>
    <p:extLst>
      <p:ext uri="{BB962C8B-B14F-4D97-AF65-F5344CB8AC3E}">
        <p14:creationId xmlns:p14="http://schemas.microsoft.com/office/powerpoint/2010/main" val="75517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400" dirty="0">
                    <a:cs typeface="Times New Roman" panose="02020603050405020304" pitchFamily="18" charset="0"/>
                  </a:rPr>
                  <a:t>See SC for a mathematical derivation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18" y="4551036"/>
            <a:ext cx="9572681" cy="1837962"/>
          </a:xfrm>
        </p:spPr>
        <p:txBody>
          <a:bodyPr anchor="ctr">
            <a:normAutofit/>
          </a:bodyPr>
          <a:lstStyle/>
          <a:p>
            <a:pPr algn="r"/>
            <a:r>
              <a:rPr lang="en-US" dirty="0">
                <a:latin typeface="Times New Roman" panose="02020603050405020304" pitchFamily="18" charset="0"/>
                <a:cs typeface="Times New Roman" panose="02020603050405020304" pitchFamily="18" charset="0"/>
              </a:rPr>
              <a:t>Sidenote on Estimation</a:t>
            </a:r>
          </a:p>
        </p:txBody>
      </p:sp>
      <p:pic>
        <p:nvPicPr>
          <p:cNvPr id="6" name="Picture 5" descr="A picture containing text, cake, chocolate, dessert">
            <a:extLst>
              <a:ext uri="{FF2B5EF4-FFF2-40B4-BE49-F238E27FC236}">
                <a16:creationId xmlns:a16="http://schemas.microsoft.com/office/drawing/2014/main" id="{1EE12A9C-6808-4BAF-8941-1E39628BC234}"/>
              </a:ext>
            </a:extLst>
          </p:cNvPr>
          <p:cNvPicPr>
            <a:picLocks noChangeAspect="1"/>
          </p:cNvPicPr>
          <p:nvPr/>
        </p:nvPicPr>
        <p:blipFill rotWithShape="1">
          <a:blip r:embed="rId3">
            <a:extLst>
              <a:ext uri="{28A0092B-C50C-407E-A947-70E740481C1C}">
                <a14:useLocalDpi xmlns:a14="http://schemas.microsoft.com/office/drawing/2010/main" val="0"/>
              </a:ext>
            </a:extLst>
          </a:blip>
          <a:srcRect t="4919" b="61747"/>
          <a:stretch/>
        </p:blipFill>
        <p:spPr>
          <a:xfrm>
            <a:off x="338600" y="155989"/>
            <a:ext cx="3601854" cy="2595981"/>
          </a:xfrm>
          <a:prstGeom prst="rect">
            <a:avLst/>
          </a:prstGeom>
        </p:spPr>
      </p:pic>
      <p:pic>
        <p:nvPicPr>
          <p:cNvPr id="8" name="Picture 7" descr="A picture containing text, cake, chocolate, dessert">
            <a:extLst>
              <a:ext uri="{FF2B5EF4-FFF2-40B4-BE49-F238E27FC236}">
                <a16:creationId xmlns:a16="http://schemas.microsoft.com/office/drawing/2014/main" id="{47FBF521-D8A6-E75B-78DE-DECB3403BA69}"/>
              </a:ext>
            </a:extLst>
          </p:cNvPr>
          <p:cNvPicPr>
            <a:picLocks noChangeAspect="1"/>
          </p:cNvPicPr>
          <p:nvPr/>
        </p:nvPicPr>
        <p:blipFill rotWithShape="1">
          <a:blip r:embed="rId3">
            <a:extLst>
              <a:ext uri="{28A0092B-C50C-407E-A947-70E740481C1C}">
                <a14:useLocalDpi xmlns:a14="http://schemas.microsoft.com/office/drawing/2010/main" val="0"/>
              </a:ext>
            </a:extLst>
          </a:blip>
          <a:srcRect t="64118" b="4919"/>
          <a:stretch/>
        </p:blipFill>
        <p:spPr>
          <a:xfrm>
            <a:off x="7828082" y="2400514"/>
            <a:ext cx="3469838" cy="2322953"/>
          </a:xfrm>
          <a:prstGeom prst="rect">
            <a:avLst/>
          </a:prstGeom>
        </p:spPr>
      </p:pic>
      <p:pic>
        <p:nvPicPr>
          <p:cNvPr id="7" name="Picture 6" descr="A picture containing text, cake, chocolate, dessert">
            <a:extLst>
              <a:ext uri="{FF2B5EF4-FFF2-40B4-BE49-F238E27FC236}">
                <a16:creationId xmlns:a16="http://schemas.microsoft.com/office/drawing/2014/main" id="{1A507BCB-92D5-AB28-CE4F-9DFE40E712FA}"/>
              </a:ext>
            </a:extLst>
          </p:cNvPr>
          <p:cNvPicPr>
            <a:picLocks noChangeAspect="1"/>
          </p:cNvPicPr>
          <p:nvPr/>
        </p:nvPicPr>
        <p:blipFill rotWithShape="1">
          <a:blip r:embed="rId3">
            <a:extLst>
              <a:ext uri="{28A0092B-C50C-407E-A947-70E740481C1C}">
                <a14:useLocalDpi xmlns:a14="http://schemas.microsoft.com/office/drawing/2010/main" val="0"/>
              </a:ext>
            </a:extLst>
          </a:blip>
          <a:srcRect t="37450" b="35882"/>
          <a:stretch/>
        </p:blipFill>
        <p:spPr>
          <a:xfrm>
            <a:off x="4010016" y="1363404"/>
            <a:ext cx="3812986" cy="2198587"/>
          </a:xfrm>
          <a:prstGeom prst="rect">
            <a:avLst/>
          </a:prstGeom>
        </p:spPr>
      </p:pic>
    </p:spTree>
    <p:extLst>
      <p:ext uri="{BB962C8B-B14F-4D97-AF65-F5344CB8AC3E}">
        <p14:creationId xmlns:p14="http://schemas.microsoft.com/office/powerpoint/2010/main" val="297345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49128" cy="4041648"/>
          </a:xfrm>
        </p:spPr>
        <p:txBody>
          <a:bodyPr>
            <a:normAutofit/>
          </a:bodyPr>
          <a:lstStyle/>
          <a:p>
            <a:r>
              <a:rPr lang="en-US" dirty="0">
                <a:latin typeface="Times New Roman" panose="02020603050405020304" pitchFamily="18" charset="0"/>
                <a:cs typeface="Times New Roman" panose="02020603050405020304" pitchFamily="18" charset="0"/>
              </a:rPr>
              <a:t>Goal: </a:t>
            </a:r>
            <a:r>
              <a:rPr lang="en-US" sz="5400" dirty="0">
                <a:latin typeface="Times New Roman" panose="02020603050405020304" pitchFamily="18" charset="0"/>
                <a:cs typeface="Times New Roman" panose="02020603050405020304" pitchFamily="18" charset="0"/>
              </a:rPr>
              <a:t>Why are we </a:t>
            </a:r>
            <a:r>
              <a:rPr lang="en-US" sz="5400" dirty="0" err="1">
                <a:latin typeface="Times New Roman" panose="02020603050405020304" pitchFamily="18" charset="0"/>
                <a:cs typeface="Times New Roman" panose="02020603050405020304" pitchFamily="18" charset="0"/>
              </a:rPr>
              <a:t>regging</a:t>
            </a:r>
            <a:r>
              <a:rPr lang="en-US" sz="54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4888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2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the regression gives us </a:t>
                </a:r>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accent2">
                      <a:lumMod val="7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Different sets of data will generate different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We want our regression to give us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r>
                  <a:rPr lang="en-CA" sz="2400" b="1" dirty="0">
                    <a:solidFill>
                      <a:schemeClr val="tx1">
                        <a:lumMod val="75000"/>
                        <a:lumOff val="25000"/>
                      </a:schemeClr>
                    </a:solidFill>
                    <a:ea typeface="Open Sans" panose="020B0606030504020204" pitchFamily="34" charset="0"/>
                    <a:cs typeface="Times New Roman" panose="02020603050405020304" pitchFamily="18" charset="0"/>
                  </a:rPr>
                  <a:t>on average</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math, what do we need to assume in order for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a:t>
                </a:r>
              </a:p>
              <a:p>
                <a:pPr>
                  <a:lnSpc>
                    <a:spcPct val="120000"/>
                  </a:lnSpc>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265354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89107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712505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Unbiasedness: Estimating Causal POI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0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Suppose that we have a correctly identified model, such that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a true causal parameter of interest (POI)</a:t>
                </a: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How do we know </a:t>
                </a:r>
                <a14:m>
                  <m:oMath xmlns:m="http://schemas.openxmlformats.org/officeDocument/2006/math">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acc>
                          <m:accPr>
                            <m:chr m:val="̂"/>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e>
                        </m:acc>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 </m:t>
                        </m:r>
                      </m:e>
                    </m:d>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r>
                      <a:rPr lang="en-US" sz="2400" b="1" i="0"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Data Assumptions: </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Correct Specification.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Model is correctly specified as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Random Sampling.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Random sampling of data</a:t>
                </a:r>
              </a:p>
              <a:p>
                <a:pPr marL="617220" lvl="1" indent="-342900">
                  <a:lnSpc>
                    <a:spcPct val="100000"/>
                  </a:lnSpc>
                  <a:buFont typeface="+mj-lt"/>
                  <a:buAutoNum type="arabicPeriod"/>
                </a:pPr>
                <a:r>
                  <a:rPr lang="en-CA" sz="2400" b="1" dirty="0">
                    <a:solidFill>
                      <a:schemeClr val="accent3">
                        <a:lumMod val="75000"/>
                      </a:schemeClr>
                    </a:solidFill>
                    <a:ea typeface="Open Sans" panose="020B0606030504020204" pitchFamily="34" charset="0"/>
                    <a:cs typeface="Times New Roman" panose="02020603050405020304" pitchFamily="18" charset="0"/>
                  </a:rPr>
                  <a:t>Sample Variation.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Sample variation in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oMath>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lnSpc>
                    <a:spcPct val="100000"/>
                  </a:lnSpc>
                  <a:buNone/>
                </a:pPr>
                <a:r>
                  <a:rPr lang="en-CA" sz="2400" b="1" dirty="0">
                    <a:solidFill>
                      <a:schemeClr val="accent3">
                        <a:lumMod val="75000"/>
                      </a:schemeClr>
                    </a:solidFill>
                    <a:ea typeface="Open Sans" panose="020B0606030504020204" pitchFamily="34" charset="0"/>
                    <a:cs typeface="Times New Roman" panose="02020603050405020304" pitchFamily="18" charset="0"/>
                  </a:rPr>
                  <a:t>4. Key Assumption: Mean Independence. </a:t>
                </a:r>
                <a14:m>
                  <m:oMath xmlns:m="http://schemas.openxmlformats.org/officeDocument/2006/math">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𝑥</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m:t>
                    </m:r>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𝔼</m:t>
                    </m:r>
                    <m:d>
                      <m:dPr>
                        <m:begChr m:val="["/>
                        <m:endChr m:val="]"/>
                        <m:ctrlPr>
                          <a:rPr lang="en-US" sz="240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𝜀</m:t>
                        </m:r>
                      </m:e>
                    </m:d>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=0</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Then we can say that our regression parameters are </a:t>
                </a:r>
                <a:r>
                  <a:rPr lang="en-CA" sz="2400" b="1" dirty="0">
                    <a:solidFill>
                      <a:schemeClr val="accent2">
                        <a:lumMod val="75000"/>
                      </a:schemeClr>
                    </a:solidFill>
                    <a:ea typeface="Open Sans" panose="020B0606030504020204" pitchFamily="34" charset="0"/>
                    <a:cs typeface="Times New Roman" panose="02020603050405020304" pitchFamily="18" charset="0"/>
                  </a:rPr>
                  <a:t>unbiased</a:t>
                </a:r>
                <a:endParaRPr lang="en-CA" sz="2400" dirty="0">
                  <a:solidFill>
                    <a:schemeClr val="accent2">
                      <a:lumMod val="75000"/>
                    </a:schemeClr>
                  </a:solidFill>
                  <a:ea typeface="Open Sans" panose="020B0606030504020204" pitchFamily="34" charset="0"/>
                  <a:cs typeface="Times New Roman" panose="02020603050405020304" pitchFamily="18" charset="0"/>
                </a:endParaRPr>
              </a:p>
              <a:p>
                <a:pPr marL="0" indent="0">
                  <a:lnSpc>
                    <a:spcPct val="100000"/>
                  </a:lnSpc>
                  <a:buNone/>
                </a:pPr>
                <a:r>
                  <a:rPr lang="en-CA" sz="2400" b="1" dirty="0">
                    <a:solidFill>
                      <a:schemeClr val="accent2">
                        <a:lumMod val="75000"/>
                      </a:schemeClr>
                    </a:solidFill>
                    <a:ea typeface="Open Sans" panose="020B0606030504020204" pitchFamily="34" charset="0"/>
                    <a:cs typeface="Times New Roman" panose="02020603050405020304" pitchFamily="18" charset="0"/>
                  </a:rPr>
                  <a:t>Can we see this in toy data (Monte Carlo simulation)? </a:t>
                </a:r>
              </a:p>
              <a:p>
                <a:pPr marL="274320" lvl="1" indent="0">
                  <a:lnSpc>
                    <a:spcPct val="100000"/>
                  </a:lnSpc>
                  <a:buNone/>
                </a:pPr>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617220" lvl="1" indent="-342900">
                  <a:lnSpc>
                    <a:spcPct val="100000"/>
                  </a:lnSpc>
                  <a:buFont typeface="+mj-lt"/>
                  <a:buAutoNum type="arabicPeriod"/>
                </a:pP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b="-10202"/>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E1BF356-70D1-533B-733F-F7E40F1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16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dirty="0">
                    <a:solidFill>
                      <a:schemeClr val="tx1"/>
                    </a:solidFill>
                    <a:cs typeface="Times New Roman" panose="02020603050405020304" pitchFamily="18" charset="0"/>
                  </a:rPr>
                  <a:t>To get there, use one of our useful assumptions (</a:t>
                </a:r>
                <a:r>
                  <a:rPr lang="en-US" sz="2400" b="1" dirty="0">
                    <a:solidFill>
                      <a:schemeClr val="tx1"/>
                    </a:solidFill>
                    <a:cs typeface="Times New Roman" panose="02020603050405020304" pitchFamily="18" charset="0"/>
                  </a:rPr>
                  <a:t>homoskedasticity</a:t>
                </a:r>
                <a:r>
                  <a:rPr lang="en-US" sz="2400" dirty="0">
                    <a:solidFill>
                      <a:schemeClr val="tx1"/>
                    </a:solidFill>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𝕍</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𝜀</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sSup>
                        <m:sSupPr>
                          <m:ctrlPr>
                            <a:rPr lang="en-US" sz="2400" b="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𝜎</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m:oMathPara>
                </a14:m>
                <a:endParaRPr lang="en-US" sz="2400" dirty="0">
                  <a:solidFill>
                    <a:schemeClr val="tx1"/>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295515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42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2815288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Types of Significance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274320" lvl="1" indent="0">
              <a:buNone/>
            </a:pPr>
            <a:r>
              <a:rPr lang="en-US" sz="2800" b="1" dirty="0">
                <a:solidFill>
                  <a:schemeClr val="accent3">
                    <a:lumMod val="75000"/>
                  </a:schemeClr>
                </a:solidFill>
                <a:cs typeface="Times New Roman" panose="02020603050405020304" pitchFamily="18" charset="0"/>
              </a:rPr>
              <a:t>What does significance mean?</a:t>
            </a:r>
          </a:p>
          <a:p>
            <a:pPr lvl="1"/>
            <a:r>
              <a:rPr lang="en-US" sz="2400" dirty="0">
                <a:solidFill>
                  <a:schemeClr val="tx1"/>
                </a:solidFill>
                <a:cs typeface="Times New Roman" panose="02020603050405020304" pitchFamily="18" charset="0"/>
              </a:rPr>
              <a:t>Something that isn’t significant isn’t wrong – just insignificant</a:t>
            </a:r>
          </a:p>
          <a:p>
            <a:pPr lvl="2"/>
            <a:r>
              <a:rPr lang="en-US" sz="2400" dirty="0">
                <a:solidFill>
                  <a:schemeClr val="tx1"/>
                </a:solidFill>
                <a:cs typeface="Times New Roman" panose="02020603050405020304" pitchFamily="18" charset="0"/>
              </a:rPr>
              <a:t>Precise nulls are of research interest</a:t>
            </a:r>
          </a:p>
          <a:p>
            <a:pPr lvl="2"/>
            <a:r>
              <a:rPr lang="en-US" sz="2400" dirty="0">
                <a:solidFill>
                  <a:schemeClr val="tx1"/>
                </a:solidFill>
                <a:cs typeface="Times New Roman" panose="02020603050405020304" pitchFamily="18" charset="0"/>
              </a:rPr>
              <a:t>A model should </a:t>
            </a:r>
            <a:r>
              <a:rPr lang="en-US" sz="2400" b="1" dirty="0">
                <a:solidFill>
                  <a:schemeClr val="tx1"/>
                </a:solidFill>
                <a:cs typeface="Times New Roman" panose="02020603050405020304" pitchFamily="18" charset="0"/>
              </a:rPr>
              <a:t>never </a:t>
            </a:r>
            <a:r>
              <a:rPr lang="en-US" sz="2400" dirty="0">
                <a:solidFill>
                  <a:schemeClr val="tx1"/>
                </a:solidFill>
                <a:cs typeface="Times New Roman" panose="02020603050405020304" pitchFamily="18" charset="0"/>
              </a:rPr>
              <a:t>be modified </a:t>
            </a:r>
            <a:r>
              <a:rPr lang="en-US" sz="2400" i="1" dirty="0">
                <a:solidFill>
                  <a:schemeClr val="tx1"/>
                </a:solidFill>
                <a:cs typeface="Times New Roman" panose="02020603050405020304" pitchFamily="18" charset="0"/>
              </a:rPr>
              <a:t>ex-post </a:t>
            </a:r>
            <a:r>
              <a:rPr lang="en-US" sz="2400" dirty="0">
                <a:solidFill>
                  <a:schemeClr val="tx1"/>
                </a:solidFill>
                <a:cs typeface="Times New Roman" panose="02020603050405020304" pitchFamily="18" charset="0"/>
              </a:rPr>
              <a:t>to obtain significant results!</a:t>
            </a:r>
          </a:p>
          <a:p>
            <a:pPr lvl="1"/>
            <a:r>
              <a:rPr lang="en-US" sz="2400" dirty="0">
                <a:solidFill>
                  <a:schemeClr val="tx1"/>
                </a:solidFill>
                <a:cs typeface="Times New Roman" panose="02020603050405020304" pitchFamily="18" charset="0"/>
              </a:rPr>
              <a:t>One test is rarely sufficient to come to a conclusion</a:t>
            </a:r>
          </a:p>
          <a:p>
            <a:pPr lvl="2"/>
            <a:r>
              <a:rPr lang="en-US" sz="2400" dirty="0">
                <a:solidFill>
                  <a:schemeClr val="tx1"/>
                </a:solidFill>
                <a:cs typeface="Times New Roman" panose="02020603050405020304" pitchFamily="18" charset="0"/>
              </a:rPr>
              <a:t>This is why economics papers are typically 50+ pages plus</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appendix</a:t>
            </a:r>
          </a:p>
          <a:p>
            <a:pPr marL="274320" lvl="1" indent="0">
              <a:buNone/>
            </a:pPr>
            <a:endParaRPr lang="en-US" sz="2400" dirty="0">
              <a:solidFill>
                <a:schemeClr val="tx1"/>
              </a:solidFill>
              <a:cs typeface="Times New Roman" panose="02020603050405020304" pitchFamily="18" charset="0"/>
            </a:endParaRPr>
          </a:p>
          <a:p>
            <a:pPr marL="274320" lvl="1" indent="0">
              <a:buNone/>
            </a:pPr>
            <a:r>
              <a:rPr lang="en-US" sz="2400" dirty="0">
                <a:solidFill>
                  <a:schemeClr val="tx1"/>
                </a:solidFill>
                <a:cs typeface="Times New Roman" panose="02020603050405020304" pitchFamily="18" charset="0"/>
              </a:rPr>
              <a:t>Difference between </a:t>
            </a:r>
            <a:r>
              <a:rPr lang="en-US" sz="2400" b="1" dirty="0">
                <a:solidFill>
                  <a:schemeClr val="accent2">
                    <a:lumMod val="75000"/>
                  </a:schemeClr>
                </a:solidFill>
                <a:cs typeface="Times New Roman" panose="02020603050405020304" pitchFamily="18" charset="0"/>
              </a:rPr>
              <a:t>statistical significance </a:t>
            </a:r>
            <a:r>
              <a:rPr lang="en-US" sz="2400" dirty="0">
                <a:solidFill>
                  <a:schemeClr val="tx1"/>
                </a:solidFill>
                <a:cs typeface="Times New Roman" panose="02020603050405020304" pitchFamily="18" charset="0"/>
              </a:rPr>
              <a:t>and </a:t>
            </a:r>
            <a:r>
              <a:rPr lang="en-US" sz="2400" b="1" dirty="0">
                <a:solidFill>
                  <a:schemeClr val="accent5">
                    <a:lumMod val="75000"/>
                  </a:schemeClr>
                </a:solidFill>
                <a:cs typeface="Times New Roman" panose="02020603050405020304" pitchFamily="18" charset="0"/>
              </a:rPr>
              <a:t>economic significance </a:t>
            </a:r>
            <a:endParaRPr lang="en-US" sz="2400" dirty="0">
              <a:solidFill>
                <a:schemeClr val="accent5">
                  <a:lumMod val="75000"/>
                </a:schemeClr>
              </a:solidFill>
              <a:cs typeface="Times New Roman" panose="02020603050405020304" pitchFamily="18" charset="0"/>
            </a:endParaRPr>
          </a:p>
          <a:p>
            <a:pPr lvl="2"/>
            <a:r>
              <a:rPr lang="en-US" sz="2400" dirty="0">
                <a:solidFill>
                  <a:schemeClr val="tx1"/>
                </a:solidFill>
                <a:cs typeface="Times New Roman" panose="02020603050405020304" pitchFamily="18" charset="0"/>
              </a:rPr>
              <a:t>What does your result mean? </a:t>
            </a:r>
          </a:p>
          <a:p>
            <a:pPr lvl="2"/>
            <a:r>
              <a:rPr lang="en-US" sz="2400" dirty="0">
                <a:solidFill>
                  <a:schemeClr val="tx1"/>
                </a:solidFill>
                <a:cs typeface="Times New Roman" panose="02020603050405020304" pitchFamily="18" charset="0"/>
              </a:rPr>
              <a:t>What does it mean to be statistically significant in this context? </a:t>
            </a:r>
          </a:p>
          <a:p>
            <a:pPr lvl="2"/>
            <a:r>
              <a:rPr lang="en-US" sz="2400" dirty="0">
                <a:solidFill>
                  <a:schemeClr val="tx1"/>
                </a:solidFill>
                <a:cs typeface="Times New Roman" panose="02020603050405020304" pitchFamily="18" charset="0"/>
              </a:rPr>
              <a:t>What does the estimated coefficient imply about policy? Welfare? Etc.? </a:t>
            </a: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41676907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p:txBody>
      </p:sp>
    </p:spTree>
    <p:extLst>
      <p:ext uri="{BB962C8B-B14F-4D97-AF65-F5344CB8AC3E}">
        <p14:creationId xmlns:p14="http://schemas.microsoft.com/office/powerpoint/2010/main" val="112067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7769</TotalTime>
  <Words>11674</Words>
  <Application>Microsoft Office PowerPoint</Application>
  <PresentationFormat>Widescreen</PresentationFormat>
  <Paragraphs>1254</Paragraphs>
  <Slides>171</Slides>
  <Notes>146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171</vt:i4>
      </vt:variant>
    </vt:vector>
  </HeadingPairs>
  <TitlesOfParts>
    <vt:vector size="180" baseType="lpstr">
      <vt:lpstr>Arial</vt:lpstr>
      <vt:lpstr>Calibri</vt:lpstr>
      <vt:lpstr>Cambria Math</vt:lpstr>
      <vt:lpstr>Georgia</vt:lpstr>
      <vt:lpstr>Open Sans</vt:lpstr>
      <vt:lpstr>Symbol</vt:lpstr>
      <vt:lpstr>Times New Roman</vt:lpstr>
      <vt:lpstr>Wingdings 2</vt:lpstr>
      <vt:lpstr>View</vt:lpstr>
      <vt:lpstr>Intermediate Statistics</vt:lpstr>
      <vt:lpstr>PowerPoint Presentation</vt:lpstr>
      <vt:lpstr>But first</vt:lpstr>
      <vt:lpstr>But first</vt:lpstr>
      <vt:lpstr>But first</vt:lpstr>
      <vt:lpstr>But first</vt:lpstr>
      <vt:lpstr>But first: Interactive visualizations</vt:lpstr>
      <vt:lpstr>Finally…</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Sidenote on Estimation</vt:lpstr>
      <vt:lpstr>Interpreting the Results</vt:lpstr>
      <vt:lpstr>Goodness of Fit</vt:lpstr>
      <vt:lpstr>Goodness of Fit</vt:lpstr>
      <vt:lpstr>Goodness of Fit</vt:lpstr>
      <vt:lpstr>Goodness of Fit</vt:lpstr>
      <vt:lpstr>Goodness of Fit</vt:lpstr>
      <vt:lpstr>Goal: Why are we regging?</vt:lpstr>
      <vt:lpstr>Unbiasedness: Estimating Causal POI</vt:lpstr>
      <vt:lpstr>Unbiasedness: Estimating Causal POI</vt:lpstr>
      <vt:lpstr>Unbiasedness: Estimating Causal POI</vt:lpstr>
      <vt:lpstr>Unbiasedness: Estimating Causal POI</vt:lpstr>
      <vt:lpstr>PowerPoint Presentation</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Types of Significance </vt:lpstr>
      <vt:lpstr>Types of Significance </vt:lpstr>
      <vt:lpstr>What do my results mean? </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lpstr>Other Options with Regressions</vt:lpstr>
      <vt:lpstr>Variable Selection: Transformations</vt:lpstr>
      <vt:lpstr>Scaling Regressors</vt:lpstr>
      <vt:lpstr>Scaling Regressors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What kinds of transformations exist?</vt:lpstr>
      <vt:lpstr>What kinds of transformations exist?</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Interactions have Power Issues!</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Notes on Causality and Bias</vt:lpstr>
      <vt:lpstr>Interpreting your results causally (One more time)</vt:lpstr>
      <vt:lpstr>Omitted Variables </vt:lpstr>
      <vt:lpstr>Omitted Variables </vt:lpstr>
      <vt:lpstr>Measurement Error</vt:lpstr>
      <vt:lpstr>Measurement Error</vt:lpstr>
      <vt:lpstr>Classical Measurement Error</vt:lpstr>
      <vt:lpstr>Non-Classical Measurement Error: Examples</vt:lpstr>
      <vt:lpstr>Non-Classical Measurement Error: Examples</vt:lpstr>
      <vt:lpstr>Collinearity and Causality</vt:lpstr>
      <vt:lpstr>Collinearity and Causality</vt:lpstr>
      <vt:lpstr>Collinearity and Causality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737</cp:revision>
  <dcterms:created xsi:type="dcterms:W3CDTF">2011-01-10T00:42:42Z</dcterms:created>
  <dcterms:modified xsi:type="dcterms:W3CDTF">2024-02-12T15:11:59Z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